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2000000000000000000"/>
      <p:regular r:id="rId10"/>
    </p:embeddedFont>
    <p:embeddedFont>
      <p:font typeface="Poppins Medium Bold" charset="1" panose="02000000000000000000"/>
      <p:regular r:id="rId11"/>
    </p:embeddedFont>
    <p:embeddedFont>
      <p:font typeface="Nunito" charset="1" panose="00000000000000000000"/>
      <p:regular r:id="rId12"/>
    </p:embeddedFont>
    <p:embeddedFont>
      <p:font typeface="Nunito Bold" charset="1" panose="00000000000000000000"/>
      <p:regular r:id="rId13"/>
    </p:embeddedFont>
    <p:embeddedFont>
      <p:font typeface="Nunito Italics" charset="1" panose="00000000000000000000"/>
      <p:regular r:id="rId14"/>
    </p:embeddedFont>
    <p:embeddedFont>
      <p:font typeface="Nunito Bold Italics" charset="1" panose="00000000000000000000"/>
      <p:regular r:id="rId15"/>
    </p:embeddedFont>
    <p:embeddedFont>
      <p:font typeface="Nunito Extra-Light" charset="1" panose="00000000000000000000"/>
      <p:regular r:id="rId16"/>
    </p:embeddedFont>
    <p:embeddedFont>
      <p:font typeface="Nunito Extra-Light Italics" charset="1" panose="00000000000000000000"/>
      <p:regular r:id="rId17"/>
    </p:embeddedFont>
    <p:embeddedFont>
      <p:font typeface="Nunito Light" charset="1" panose="00000000000000000000"/>
      <p:regular r:id="rId18"/>
    </p:embeddedFont>
    <p:embeddedFont>
      <p:font typeface="Nunito Light Italics" charset="1" panose="00000000000000000000"/>
      <p:regular r:id="rId19"/>
    </p:embeddedFont>
    <p:embeddedFont>
      <p:font typeface="Nunito Medium" charset="1" panose="00000000000000000000"/>
      <p:regular r:id="rId20"/>
    </p:embeddedFont>
    <p:embeddedFont>
      <p:font typeface="Nunito Medium Italics" charset="1" panose="00000000000000000000"/>
      <p:regular r:id="rId21"/>
    </p:embeddedFont>
    <p:embeddedFont>
      <p:font typeface="Nunito Semi-Bold" charset="1" panose="00000000000000000000"/>
      <p:regular r:id="rId22"/>
    </p:embeddedFont>
    <p:embeddedFont>
      <p:font typeface="Nunito Semi-Bold Italics" charset="1" panose="00000000000000000000"/>
      <p:regular r:id="rId23"/>
    </p:embeddedFont>
    <p:embeddedFont>
      <p:font typeface="Nunito Ultra-Bold" charset="1" panose="00000000000000000000"/>
      <p:regular r:id="rId24"/>
    </p:embeddedFont>
    <p:embeddedFont>
      <p:font typeface="Nunito Ultra-Bold Italics" charset="1" panose="00000000000000000000"/>
      <p:regular r:id="rId25"/>
    </p:embeddedFont>
    <p:embeddedFont>
      <p:font typeface="Nunito Heavy" charset="1" panose="00000000000000000000"/>
      <p:regular r:id="rId26"/>
    </p:embeddedFont>
    <p:embeddedFont>
      <p:font typeface="Nunito Heavy Italics"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1788822"/>
            <a:ext cx="12297178" cy="6958366"/>
            <a:chOff x="0" y="0"/>
            <a:chExt cx="16396237" cy="9277821"/>
          </a:xfrm>
        </p:grpSpPr>
        <p:sp>
          <p:nvSpPr>
            <p:cNvPr name="TextBox 4" id="4"/>
            <p:cNvSpPr txBox="true"/>
            <p:nvPr/>
          </p:nvSpPr>
          <p:spPr>
            <a:xfrm rot="0">
              <a:off x="0" y="-9525"/>
              <a:ext cx="5335435" cy="619125"/>
            </a:xfrm>
            <a:prstGeom prst="rect">
              <a:avLst/>
            </a:prstGeom>
          </p:spPr>
          <p:txBody>
            <a:bodyPr anchor="t" rtlCol="false" tIns="0" lIns="0" bIns="0" rIns="0">
              <a:spAutoFit/>
            </a:bodyPr>
            <a:lstStyle/>
            <a:p>
              <a:pPr>
                <a:lnSpc>
                  <a:spcPts val="3600"/>
                </a:lnSpc>
              </a:pPr>
              <a:r>
                <a:rPr lang="en-US" sz="3000">
                  <a:solidFill>
                    <a:srgbClr val="10B5BF"/>
                  </a:solidFill>
                  <a:latin typeface="Poppins Medium"/>
                </a:rPr>
                <a:t>BSmart.netlify.app</a:t>
              </a:r>
            </a:p>
          </p:txBody>
        </p:sp>
        <p:sp>
          <p:nvSpPr>
            <p:cNvPr name="TextBox 5" id="5"/>
            <p:cNvSpPr txBox="true"/>
            <p:nvPr/>
          </p:nvSpPr>
          <p:spPr>
            <a:xfrm rot="0">
              <a:off x="0" y="2023731"/>
              <a:ext cx="16396237" cy="531049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Peran Teknologi</a:t>
              </a:r>
            </a:p>
          </p:txBody>
        </p:sp>
        <p:sp>
          <p:nvSpPr>
            <p:cNvPr name="TextBox 6" id="6"/>
            <p:cNvSpPr txBox="true"/>
            <p:nvPr/>
          </p:nvSpPr>
          <p:spPr>
            <a:xfrm rot="0">
              <a:off x="0" y="7996612"/>
              <a:ext cx="16396237" cy="128290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5 Alasan mengapa teknologi penting dan peran teknologi yang dapat mempermudah hidup manusia</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1638300" y="1694119"/>
            <a:ext cx="6077873" cy="2565040"/>
            <a:chOff x="0" y="0"/>
            <a:chExt cx="8103830" cy="3420053"/>
          </a:xfrm>
        </p:grpSpPr>
        <p:sp>
          <p:nvSpPr>
            <p:cNvPr name="TextBox 4" id="4"/>
            <p:cNvSpPr txBox="true"/>
            <p:nvPr/>
          </p:nvSpPr>
          <p:spPr>
            <a:xfrm rot="0">
              <a:off x="0" y="2800928"/>
              <a:ext cx="8103830" cy="619125"/>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Yang Perlu Anda Ketahui</a:t>
              </a:r>
            </a:p>
          </p:txBody>
        </p:sp>
        <p:sp>
          <p:nvSpPr>
            <p:cNvPr name="TextBox 5" id="5"/>
            <p:cNvSpPr txBox="true"/>
            <p:nvPr/>
          </p:nvSpPr>
          <p:spPr>
            <a:xfrm rot="0">
              <a:off x="0" y="0"/>
              <a:ext cx="8103830" cy="168899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Penjelasan</a:t>
              </a:r>
            </a:p>
          </p:txBody>
        </p:sp>
      </p:grpSp>
      <p:sp>
        <p:nvSpPr>
          <p:cNvPr name="TextBox 6" id="6"/>
          <p:cNvSpPr txBox="true"/>
          <p:nvPr/>
        </p:nvSpPr>
        <p:spPr>
          <a:xfrm rot="0">
            <a:off x="9144000" y="2719705"/>
            <a:ext cx="8356924" cy="4180840"/>
          </a:xfrm>
          <a:prstGeom prst="rect">
            <a:avLst/>
          </a:prstGeom>
        </p:spPr>
        <p:txBody>
          <a:bodyPr anchor="t" rtlCol="false" tIns="0" lIns="0" bIns="0" rIns="0">
            <a:spAutoFit/>
          </a:bodyPr>
          <a:lstStyle/>
          <a:p>
            <a:pPr algn="ctr">
              <a:lnSpc>
                <a:spcPts val="4759"/>
              </a:lnSpc>
            </a:pPr>
            <a:r>
              <a:rPr lang="en-US" sz="3399">
                <a:solidFill>
                  <a:srgbClr val="FFFFFF"/>
                </a:solidFill>
                <a:latin typeface="Nunito"/>
              </a:rPr>
              <a:t>Teknologi memiliki peran penting dalam kehidupan manusia dan dapat memberikan banyak manfaat untuk mempermudah kehidupan. Berikut adalah lima alasan mengapa teknologi penting dan peran teknologi yang dapat mempermudah hidup manusia: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120" y="7566362"/>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sp>
        <p:nvSpPr>
          <p:cNvPr name="TextBox 3" id="3"/>
          <p:cNvSpPr txBox="true"/>
          <p:nvPr/>
        </p:nvSpPr>
        <p:spPr>
          <a:xfrm rot="0">
            <a:off x="1195041" y="1519555"/>
            <a:ext cx="15897918" cy="6581141"/>
          </a:xfrm>
          <a:prstGeom prst="rect">
            <a:avLst/>
          </a:prstGeom>
        </p:spPr>
        <p:txBody>
          <a:bodyPr anchor="t" rtlCol="false" tIns="0" lIns="0" bIns="0" rIns="0">
            <a:spAutoFit/>
          </a:bodyPr>
          <a:lstStyle/>
          <a:p>
            <a:pPr>
              <a:lnSpc>
                <a:spcPts val="4759"/>
              </a:lnSpc>
            </a:pPr>
            <a:r>
              <a:rPr lang="en-US" sz="3399">
                <a:solidFill>
                  <a:srgbClr val="FFFFFF"/>
                </a:solidFill>
                <a:latin typeface="Nunito"/>
              </a:rPr>
              <a:t>1. Efisiensi dan Produktivitas: Teknologi meningkatkan efisiensi dan produktivitas dalam berbagai aspek kehidupan. Dengan adanya perangkat dan sistem otomatisasi, pekerjaan dapat diselesaikan lebih cepat dan dengan akurasi yang lebih tinggi. Contohnya, perangkat lunak kantor memungkinkan tugas administratif dan pengolahan data menjadi lebih mudah dan efisien.</a:t>
            </a:r>
          </a:p>
          <a:p>
            <a:pPr>
              <a:lnSpc>
                <a:spcPts val="4759"/>
              </a:lnSpc>
            </a:pPr>
          </a:p>
          <a:p>
            <a:pPr>
              <a:lnSpc>
                <a:spcPts val="4759"/>
              </a:lnSpc>
            </a:pPr>
            <a:r>
              <a:rPr lang="en-US" sz="3399">
                <a:solidFill>
                  <a:srgbClr val="FFFFFF"/>
                </a:solidFill>
                <a:latin typeface="Nunito"/>
              </a:rPr>
              <a:t>2. Akses Informasi: Teknologi informasi seperti internet memberikan akses mudah ke berbagai informasi dari seluruh dunia. Melalui mesin pencari dan platform media sosial, seseorang dapat dengan cepat mencari informasi, berita terkini, serta belajar dan berbagi pengetahuan dengan orang lain.</a:t>
            </a:r>
          </a:p>
          <a:p>
            <a:pPr>
              <a:lnSpc>
                <a:spcPts val="475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6585397">
            <a:off x="832773" y="6606933"/>
            <a:ext cx="2525842" cy="2603961"/>
          </a:xfrm>
          <a:custGeom>
            <a:avLst/>
            <a:gdLst/>
            <a:ahLst/>
            <a:cxnLst/>
            <a:rect r="r" b="b" t="t" l="l"/>
            <a:pathLst>
              <a:path h="2603961" w="2525842">
                <a:moveTo>
                  <a:pt x="0" y="0"/>
                </a:moveTo>
                <a:lnTo>
                  <a:pt x="2525842" y="0"/>
                </a:lnTo>
                <a:lnTo>
                  <a:pt x="2525842" y="2603961"/>
                </a:lnTo>
                <a:lnTo>
                  <a:pt x="0" y="2603961"/>
                </a:lnTo>
                <a:lnTo>
                  <a:pt x="0" y="0"/>
                </a:lnTo>
                <a:close/>
              </a:path>
            </a:pathLst>
          </a:custGeom>
          <a:blipFill>
            <a:blip r:embed="rId2"/>
            <a:stretch>
              <a:fillRect l="0" t="0" r="0" b="0"/>
            </a:stretch>
          </a:blipFill>
        </p:spPr>
      </p:sp>
      <p:sp>
        <p:nvSpPr>
          <p:cNvPr name="Freeform 3" id="3"/>
          <p:cNvSpPr/>
          <p:nvPr/>
        </p:nvSpPr>
        <p:spPr>
          <a:xfrm flipH="true" flipV="false" rot="64222">
            <a:off x="14758614" y="319252"/>
            <a:ext cx="3028686" cy="2513809"/>
          </a:xfrm>
          <a:custGeom>
            <a:avLst/>
            <a:gdLst/>
            <a:ahLst/>
            <a:cxnLst/>
            <a:rect r="r" b="b" t="t" l="l"/>
            <a:pathLst>
              <a:path h="2513809" w="3028686">
                <a:moveTo>
                  <a:pt x="3028686" y="0"/>
                </a:moveTo>
                <a:lnTo>
                  <a:pt x="0" y="0"/>
                </a:lnTo>
                <a:lnTo>
                  <a:pt x="0" y="2513809"/>
                </a:lnTo>
                <a:lnTo>
                  <a:pt x="3028686" y="2513809"/>
                </a:lnTo>
                <a:lnTo>
                  <a:pt x="3028686" y="0"/>
                </a:lnTo>
                <a:close/>
              </a:path>
            </a:pathLst>
          </a:custGeom>
          <a:blipFill>
            <a:blip r:embed="rId3"/>
            <a:stretch>
              <a:fillRect l="0" t="0" r="0" b="0"/>
            </a:stretch>
          </a:blipFill>
        </p:spPr>
      </p:sp>
      <p:sp>
        <p:nvSpPr>
          <p:cNvPr name="TextBox 4" id="4"/>
          <p:cNvSpPr txBox="true"/>
          <p:nvPr/>
        </p:nvSpPr>
        <p:spPr>
          <a:xfrm rot="0">
            <a:off x="2494528" y="1800225"/>
            <a:ext cx="13298943" cy="668655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3. Komunikasi dan Koneksi: Teknologi komunikasi seperti ponsel, email, dan media sosial telah mengubah cara manusia berinteraksi dan berkomunikasi. Dengan teknologi ini, kita dapat dengan mudah berkomunikasi dengan orang-orang di berbagai negara, berbagi momen dengan teman dan keluarga, serta menjalin koneksi dengan rekan bisnis.</a:t>
            </a:r>
          </a:p>
          <a:p>
            <a:pPr algn="ctr">
              <a:lnSpc>
                <a:spcPts val="4079"/>
              </a:lnSpc>
            </a:pPr>
          </a:p>
          <a:p>
            <a:pPr algn="ctr">
              <a:lnSpc>
                <a:spcPts val="4079"/>
              </a:lnSpc>
            </a:pPr>
            <a:r>
              <a:rPr lang="en-US" sz="3399">
                <a:solidFill>
                  <a:srgbClr val="FFFFFF"/>
                </a:solidFill>
                <a:latin typeface="Nunito"/>
              </a:rPr>
              <a:t>4. Kesehatan dan Pelayanan Medis: Teknologi medis modern telah menyediakan perangkat canggih dan inovatif yang membantu dalam diagnosis penyakit, pengobatan, dan perawatan kesehatan. Teknologi medis ini meningkatkan harapan hidup dan meningkatkan kualitas hidup manusia.</a:t>
            </a:r>
          </a:p>
          <a:p>
            <a:pPr algn="ctr">
              <a:lnSpc>
                <a:spcPts val="407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857625"/>
            <a:ext cx="11646135" cy="2571750"/>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5. Hiburan dan Rekreasi: Teknologi juga berperan penting dalam memberikan hiburan dan rekreasi bagi manusia. Televisi, film, musik, game, dan konten digital lainnya memungkinkan kita untuk bersantai, menghibur diri, dan melepaskan stres dari rutinitas harian.</a:t>
            </a: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3320148"/>
            <a:ext cx="11646135" cy="617220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Peran teknologi dalam mempermudah hidup manusia tidak dapat diabaikan. Kemajuan teknologi terus membawa inovasi dan perubahan yang membantu meningkatkan kualitas hidup dan memberikan solusi bagi berbagai tantangan yang dihadapi manusia. Oleh karena itu, teknologi perlu terus didorong dan dikembangkan untuk memberikan manfaat yang lebih besar bagi masyarakat.</a:t>
            </a:r>
          </a:p>
          <a:p>
            <a:pPr algn="ctr">
              <a:lnSpc>
                <a:spcPts val="4079"/>
              </a:lnSpc>
            </a:pPr>
          </a:p>
          <a:p>
            <a:pPr algn="ctr">
              <a:lnSpc>
                <a:spcPts val="4079"/>
              </a:lnSpc>
            </a:pPr>
          </a:p>
          <a:p>
            <a:pPr algn="ctr">
              <a:lnSpc>
                <a:spcPts val="4079"/>
              </a:lnSpc>
            </a:pPr>
          </a:p>
          <a:p>
            <a:pPr algn="ctr">
              <a:lnSpc>
                <a:spcPts val="4079"/>
              </a:lnSpc>
            </a:pPr>
          </a:p>
          <a:p>
            <a:pPr algn="ctr">
              <a:lnSpc>
                <a:spcPts val="4079"/>
              </a:lnSpc>
            </a:pP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
        <p:nvSpPr>
          <p:cNvPr name="TextBox 5" id="5"/>
          <p:cNvSpPr txBox="true"/>
          <p:nvPr/>
        </p:nvSpPr>
        <p:spPr>
          <a:xfrm rot="0">
            <a:off x="3975919" y="1028700"/>
            <a:ext cx="10336162" cy="1371600"/>
          </a:xfrm>
          <a:prstGeom prst="rect">
            <a:avLst/>
          </a:prstGeom>
        </p:spPr>
        <p:txBody>
          <a:bodyPr anchor="t" rtlCol="false" tIns="0" lIns="0" bIns="0" rIns="0">
            <a:spAutoFit/>
          </a:bodyPr>
          <a:lstStyle/>
          <a:p>
            <a:pPr algn="ctr">
              <a:lnSpc>
                <a:spcPts val="10800"/>
              </a:lnSpc>
            </a:pPr>
            <a:r>
              <a:rPr lang="en-US" sz="9000">
                <a:solidFill>
                  <a:srgbClr val="FFFFFF"/>
                </a:solidFill>
                <a:latin typeface="Poppins Medium Bold"/>
              </a:rPr>
              <a:t>Kesimpulan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6186546"/>
            <a:ext cx="10336162" cy="2456455"/>
            <a:chOff x="0" y="0"/>
            <a:chExt cx="13781550" cy="3275273"/>
          </a:xfrm>
        </p:grpSpPr>
        <p:sp>
          <p:nvSpPr>
            <p:cNvPr name="TextBox 3" id="3"/>
            <p:cNvSpPr txBox="true"/>
            <p:nvPr/>
          </p:nvSpPr>
          <p:spPr>
            <a:xfrm rot="0">
              <a:off x="0" y="2843584"/>
              <a:ext cx="13781550" cy="43169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Apabila ada pertanyaan silakan bertanya melalui Komunitas BSmart </a:t>
              </a:r>
            </a:p>
          </p:txBody>
        </p:sp>
        <p:sp>
          <p:nvSpPr>
            <p:cNvPr name="TextBox 4" id="4"/>
            <p:cNvSpPr txBox="true"/>
            <p:nvPr/>
          </p:nvSpPr>
          <p:spPr>
            <a:xfrm rot="0">
              <a:off x="0" y="0"/>
              <a:ext cx="13781550" cy="18288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Terima 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DAFpv9GxjOo</dc:identifier>
  <dcterms:modified xsi:type="dcterms:W3CDTF">2011-08-01T06:04:30Z</dcterms:modified>
  <cp:revision>1</cp:revision>
  <dc:title>Presentasi Teknologi 5G Elemen 3D Biru</dc:title>
</cp:coreProperties>
</file>

<file path=docProps/thumbnail.jpeg>
</file>